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01" r:id="rId3"/>
    <p:sldId id="302" r:id="rId4"/>
    <p:sldId id="303" r:id="rId5"/>
    <p:sldId id="330" r:id="rId6"/>
    <p:sldId id="305" r:id="rId7"/>
    <p:sldId id="307" r:id="rId8"/>
    <p:sldId id="283" r:id="rId9"/>
    <p:sldId id="268" r:id="rId10"/>
    <p:sldId id="276" r:id="rId11"/>
    <p:sldId id="274" r:id="rId12"/>
    <p:sldId id="275" r:id="rId13"/>
    <p:sldId id="277" r:id="rId14"/>
    <p:sldId id="339" r:id="rId15"/>
    <p:sldId id="310" r:id="rId16"/>
    <p:sldId id="285" r:id="rId17"/>
    <p:sldId id="270" r:id="rId18"/>
    <p:sldId id="297" r:id="rId19"/>
    <p:sldId id="286" r:id="rId20"/>
    <p:sldId id="311" r:id="rId21"/>
    <p:sldId id="300" r:id="rId22"/>
    <p:sldId id="258" r:id="rId23"/>
    <p:sldId id="333" r:id="rId24"/>
    <p:sldId id="284" r:id="rId25"/>
    <p:sldId id="287" r:id="rId26"/>
    <p:sldId id="319" r:id="rId27"/>
    <p:sldId id="341" r:id="rId28"/>
    <p:sldId id="342" r:id="rId29"/>
    <p:sldId id="288" r:id="rId30"/>
    <p:sldId id="324" r:id="rId31"/>
    <p:sldId id="336" r:id="rId32"/>
    <p:sldId id="343" r:id="rId33"/>
    <p:sldId id="289" r:id="rId34"/>
    <p:sldId id="338" r:id="rId35"/>
    <p:sldId id="325" r:id="rId36"/>
    <p:sldId id="290" r:id="rId37"/>
    <p:sldId id="327" r:id="rId38"/>
    <p:sldId id="344" r:id="rId39"/>
    <p:sldId id="340" r:id="rId40"/>
    <p:sldId id="308"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3" autoAdjust="0"/>
    <p:restoredTop sz="94660"/>
  </p:normalViewPr>
  <p:slideViewPr>
    <p:cSldViewPr snapToGrid="0">
      <p:cViewPr varScale="1">
        <p:scale>
          <a:sx n="69" d="100"/>
          <a:sy n="69" d="100"/>
        </p:scale>
        <p:origin x="86"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CBC7B7-EF92-4D04-AE8E-82B9669C7854}" type="datetimeFigureOut">
              <a:rPr lang="en-US" smtClean="0"/>
              <a:t>4/11/2019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5E6417B-8C84-4D3A-81AF-FDA7E4B8042D}" type="slidenum">
              <a:rPr lang="en-US" smtClean="0"/>
              <a:t>‹#›</a:t>
            </a:fld>
            <a:endParaRPr lang="en-US"/>
          </a:p>
        </p:txBody>
      </p:sp>
    </p:spTree>
    <p:extLst>
      <p:ext uri="{BB962C8B-B14F-4D97-AF65-F5344CB8AC3E}">
        <p14:creationId xmlns:p14="http://schemas.microsoft.com/office/powerpoint/2010/main" val="1238264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A2DA72-32E2-4A0A-94A7-B5D1797EA7DA}" type="datetimeFigureOut">
              <a:rPr lang="en-US" smtClean="0"/>
              <a:t>4/11/2019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47C62D-6653-40BA-AA31-15D72E8641D7}" type="slidenum">
              <a:rPr lang="en-US" smtClean="0"/>
              <a:t>‹#›</a:t>
            </a:fld>
            <a:endParaRPr lang="en-US"/>
          </a:p>
        </p:txBody>
      </p:sp>
    </p:spTree>
    <p:extLst>
      <p:ext uri="{BB962C8B-B14F-4D97-AF65-F5344CB8AC3E}">
        <p14:creationId xmlns:p14="http://schemas.microsoft.com/office/powerpoint/2010/main" val="289522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a:solidFill>
                  <a:srgbClr val="000000"/>
                </a:solidFill>
                <a:latin typeface="Calibri"/>
              </a:rPr>
              <a:t>Source: 
US. Bureau of Labor Statistics
Release: 
Employment Situation
The series comes from the 'Current Population Survey (Household Survey)'The source code is: LNS13327709
US. Bureau of Labor Statistics, 
      Total unemployed, plus all marginally attached workers plus total employed part time for economic reasons [U6RATE], 
      retrieved from FRED, 
      Federal Reserve Bank of St. Louis; 
      https://fred.stlouisfed.org/series/U6RATE, 
      November 3, 2016.
</a:t>
            </a:r>
          </a:p>
        </p:txBody>
      </p:sp>
    </p:spTree>
    <p:extLst>
      <p:ext uri="{BB962C8B-B14F-4D97-AF65-F5344CB8AC3E}">
        <p14:creationId xmlns:p14="http://schemas.microsoft.com/office/powerpoint/2010/main" val="84910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595EF9-C60A-44D8-BFCF-8378DE6CEFB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41822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221291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57840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95EF9-C60A-44D8-BFCF-8378DE6CEFB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0168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95EF9-C60A-44D8-BFCF-8378DE6CEFB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40630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595EF9-C60A-44D8-BFCF-8378DE6CEFB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41913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595EF9-C60A-44D8-BFCF-8378DE6CEFB2}"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86755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595EF9-C60A-44D8-BFCF-8378DE6CEFB2}"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2136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95EF9-C60A-44D8-BFCF-8378DE6CEFB2}"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304292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95EF9-C60A-44D8-BFCF-8378DE6CEFB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140395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595EF9-C60A-44D8-BFCF-8378DE6CEFB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1C5EF-E13B-4822-BDE6-DCCB921ADCFB}" type="slidenum">
              <a:rPr lang="en-US" smtClean="0"/>
              <a:t>‹#›</a:t>
            </a:fld>
            <a:endParaRPr lang="en-US"/>
          </a:p>
        </p:txBody>
      </p:sp>
    </p:spTree>
    <p:extLst>
      <p:ext uri="{BB962C8B-B14F-4D97-AF65-F5344CB8AC3E}">
        <p14:creationId xmlns:p14="http://schemas.microsoft.com/office/powerpoint/2010/main" val="57618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95EF9-C60A-44D8-BFCF-8378DE6CEFB2}" type="datetimeFigureOut">
              <a:rPr lang="en-US" smtClean="0"/>
              <a:t>4/11/2019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1C5EF-E13B-4822-BDE6-DCCB921ADCFB}" type="slidenum">
              <a:rPr lang="en-US" smtClean="0"/>
              <a:t>‹#›</a:t>
            </a:fld>
            <a:endParaRPr lang="en-US"/>
          </a:p>
        </p:txBody>
      </p:sp>
    </p:spTree>
    <p:extLst>
      <p:ext uri="{BB962C8B-B14F-4D97-AF65-F5344CB8AC3E}">
        <p14:creationId xmlns:p14="http://schemas.microsoft.com/office/powerpoint/2010/main" val="155137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fred.stlouisfed.org/graph/?g=lIK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fred.stlouisfed.org/graph/?g=mqpq"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fred.stlouisfed.org/graph/?g=myMi"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fred.stlouisfed.org/graph/?g=myD6"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fred.stlouisfed.org/graph/?g=myN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fred.stlouisfed.org/graph/?g=myJ7"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Outlook for 2019</a:t>
            </a:r>
          </a:p>
        </p:txBody>
      </p:sp>
      <p:sp>
        <p:nvSpPr>
          <p:cNvPr id="3" name="Subtitle 2"/>
          <p:cNvSpPr>
            <a:spLocks noGrp="1"/>
          </p:cNvSpPr>
          <p:nvPr>
            <p:ph type="subTitle" idx="1"/>
          </p:nvPr>
        </p:nvSpPr>
        <p:spPr/>
        <p:txBody>
          <a:bodyPr/>
          <a:lstStyle/>
          <a:p>
            <a:r>
              <a:rPr lang="en-US" dirty="0"/>
              <a:t>Professor Steven Kyle </a:t>
            </a:r>
          </a:p>
          <a:p>
            <a:r>
              <a:rPr lang="en-US" dirty="0"/>
              <a:t>Cornell University</a:t>
            </a:r>
          </a:p>
          <a:p>
            <a:r>
              <a:rPr lang="en-US" dirty="0"/>
              <a:t>January 18, 2019</a:t>
            </a:r>
          </a:p>
        </p:txBody>
      </p:sp>
    </p:spTree>
    <p:extLst>
      <p:ext uri="{BB962C8B-B14F-4D97-AF65-F5344CB8AC3E}">
        <p14:creationId xmlns:p14="http://schemas.microsoft.com/office/powerpoint/2010/main" val="178681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7641" y="6327856"/>
            <a:ext cx="9910534" cy="523220"/>
          </a:xfrm>
          <a:prstGeom prst="rect">
            <a:avLst/>
          </a:prstGeom>
          <a:noFill/>
        </p:spPr>
        <p:txBody>
          <a:bodyPr wrap="none" rtlCol="0">
            <a:spAutoFit/>
          </a:bodyPr>
          <a:lstStyle/>
          <a:p>
            <a:r>
              <a:rPr lang="en-US" sz="2800" dirty="0"/>
              <a:t>Industrial Production Still Rising;  Now Clearly Above Previous Peak</a:t>
            </a:r>
          </a:p>
        </p:txBody>
      </p:sp>
      <p:pic>
        <p:nvPicPr>
          <p:cNvPr id="4" name="Picture 3"/>
          <p:cNvPicPr>
            <a:picLocks noChangeAspect="1"/>
          </p:cNvPicPr>
          <p:nvPr/>
        </p:nvPicPr>
        <p:blipFill>
          <a:blip r:embed="rId2"/>
          <a:stretch>
            <a:fillRect/>
          </a:stretch>
        </p:blipFill>
        <p:spPr>
          <a:xfrm>
            <a:off x="1645324" y="95715"/>
            <a:ext cx="8895168" cy="6232141"/>
          </a:xfrm>
          <a:prstGeom prst="rect">
            <a:avLst/>
          </a:prstGeom>
        </p:spPr>
      </p:pic>
    </p:spTree>
    <p:extLst>
      <p:ext uri="{BB962C8B-B14F-4D97-AF65-F5344CB8AC3E}">
        <p14:creationId xmlns:p14="http://schemas.microsoft.com/office/powerpoint/2010/main" val="121837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7069" y="5969222"/>
            <a:ext cx="8229817" cy="523220"/>
          </a:xfrm>
          <a:prstGeom prst="rect">
            <a:avLst/>
          </a:prstGeom>
          <a:noFill/>
        </p:spPr>
        <p:txBody>
          <a:bodyPr wrap="none" rtlCol="0">
            <a:spAutoFit/>
          </a:bodyPr>
          <a:lstStyle/>
          <a:p>
            <a:r>
              <a:rPr lang="en-US" sz="2800" dirty="0"/>
              <a:t>Capacity Utilization in High 70’s Range (Still below 80%)</a:t>
            </a:r>
          </a:p>
        </p:txBody>
      </p:sp>
      <p:pic>
        <p:nvPicPr>
          <p:cNvPr id="4" name="Picture 3"/>
          <p:cNvPicPr>
            <a:picLocks noChangeAspect="1"/>
          </p:cNvPicPr>
          <p:nvPr/>
        </p:nvPicPr>
        <p:blipFill>
          <a:blip r:embed="rId2"/>
          <a:stretch>
            <a:fillRect/>
          </a:stretch>
        </p:blipFill>
        <p:spPr>
          <a:xfrm>
            <a:off x="1359704" y="228599"/>
            <a:ext cx="8424545" cy="5740623"/>
          </a:xfrm>
          <a:prstGeom prst="rect">
            <a:avLst/>
          </a:prstGeom>
        </p:spPr>
      </p:pic>
    </p:spTree>
    <p:extLst>
      <p:ext uri="{BB962C8B-B14F-4D97-AF65-F5344CB8AC3E}">
        <p14:creationId xmlns:p14="http://schemas.microsoft.com/office/powerpoint/2010/main" val="422017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1247" y="6190894"/>
            <a:ext cx="7789505" cy="523220"/>
          </a:xfrm>
          <a:prstGeom prst="rect">
            <a:avLst/>
          </a:prstGeom>
          <a:noFill/>
        </p:spPr>
        <p:txBody>
          <a:bodyPr wrap="none" rtlCol="0">
            <a:spAutoFit/>
          </a:bodyPr>
          <a:lstStyle/>
          <a:p>
            <a:r>
              <a:rPr lang="en-US" sz="2800" dirty="0"/>
              <a:t>Household Debt Continues at Historically Low Levels</a:t>
            </a:r>
          </a:p>
        </p:txBody>
      </p:sp>
      <p:pic>
        <p:nvPicPr>
          <p:cNvPr id="4" name="FRED Graph Chart" descr="FRED Graph">
            <a:hlinkClick r:id="rId2" tooltip="View this chart in your browser. "/>
          </p:cNvPr>
          <p:cNvPicPr>
            <a:picLocks noChangeAspect="1"/>
          </p:cNvPicPr>
          <p:nvPr/>
        </p:nvPicPr>
        <p:blipFill>
          <a:blip r:embed="rId3"/>
          <a:stretch>
            <a:fillRect/>
          </a:stretch>
        </p:blipFill>
        <p:spPr>
          <a:xfrm>
            <a:off x="1680582" y="472068"/>
            <a:ext cx="8191500" cy="5524500"/>
          </a:xfrm>
          <a:prstGeom prst="rect">
            <a:avLst/>
          </a:prstGeom>
        </p:spPr>
      </p:pic>
    </p:spTree>
    <p:extLst>
      <p:ext uri="{BB962C8B-B14F-4D97-AF65-F5344CB8AC3E}">
        <p14:creationId xmlns:p14="http://schemas.microsoft.com/office/powerpoint/2010/main" val="74023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2374" y="6046333"/>
            <a:ext cx="9305304" cy="523220"/>
          </a:xfrm>
          <a:prstGeom prst="rect">
            <a:avLst/>
          </a:prstGeom>
          <a:noFill/>
        </p:spPr>
        <p:txBody>
          <a:bodyPr wrap="none" rtlCol="0">
            <a:spAutoFit/>
          </a:bodyPr>
          <a:lstStyle/>
          <a:p>
            <a:r>
              <a:rPr lang="en-US" sz="2800" dirty="0"/>
              <a:t>Retail Sales Continue to Rise  (Remember, this is 70% of GDP)</a:t>
            </a:r>
          </a:p>
        </p:txBody>
      </p:sp>
      <p:pic>
        <p:nvPicPr>
          <p:cNvPr id="5" name="FRED Graph Chart" descr="FRED Graph">
            <a:hlinkClick r:id="rId2" tooltip="View this chart in your browser. "/>
          </p:cNvPr>
          <p:cNvPicPr>
            <a:picLocks noChangeAspect="1"/>
          </p:cNvPicPr>
          <p:nvPr/>
        </p:nvPicPr>
        <p:blipFill>
          <a:blip r:embed="rId3"/>
          <a:stretch>
            <a:fillRect/>
          </a:stretch>
        </p:blipFill>
        <p:spPr>
          <a:xfrm>
            <a:off x="2070874" y="282497"/>
            <a:ext cx="8191500" cy="5524500"/>
          </a:xfrm>
          <a:prstGeom prst="rect">
            <a:avLst/>
          </a:prstGeom>
        </p:spPr>
      </p:pic>
    </p:spTree>
    <p:extLst>
      <p:ext uri="{BB962C8B-B14F-4D97-AF65-F5344CB8AC3E}">
        <p14:creationId xmlns:p14="http://schemas.microsoft.com/office/powerpoint/2010/main" val="93505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A92-DCAB-4182-ACB6-0509272A6713}"/>
              </a:ext>
            </a:extLst>
          </p:cNvPr>
          <p:cNvSpPr>
            <a:spLocks noGrp="1"/>
          </p:cNvSpPr>
          <p:nvPr>
            <p:ph type="title"/>
          </p:nvPr>
        </p:nvSpPr>
        <p:spPr/>
        <p:txBody>
          <a:bodyPr/>
          <a:lstStyle/>
          <a:p>
            <a:pPr algn="ctr"/>
            <a:r>
              <a:rPr lang="en-US" dirty="0"/>
              <a:t>Labor Market</a:t>
            </a:r>
          </a:p>
        </p:txBody>
      </p:sp>
      <p:sp>
        <p:nvSpPr>
          <p:cNvPr id="3" name="Content Placeholder 2">
            <a:extLst>
              <a:ext uri="{FF2B5EF4-FFF2-40B4-BE49-F238E27FC236}">
                <a16:creationId xmlns:a16="http://schemas.microsoft.com/office/drawing/2014/main" id="{7B31303E-98DB-469D-B0BF-DA68285A76E0}"/>
              </a:ext>
            </a:extLst>
          </p:cNvPr>
          <p:cNvSpPr>
            <a:spLocks noGrp="1"/>
          </p:cNvSpPr>
          <p:nvPr>
            <p:ph idx="1"/>
          </p:nvPr>
        </p:nvSpPr>
        <p:spPr/>
        <p:txBody>
          <a:bodyPr/>
          <a:lstStyle/>
          <a:p>
            <a:endParaRPr lang="en-US" dirty="0"/>
          </a:p>
          <a:p>
            <a:r>
              <a:rPr lang="en-US" dirty="0"/>
              <a:t>Starting to look quite tight</a:t>
            </a:r>
          </a:p>
          <a:p>
            <a:endParaRPr lang="en-US" dirty="0"/>
          </a:p>
          <a:p>
            <a:r>
              <a:rPr lang="en-US" dirty="0"/>
              <a:t>More vacancies than layoffs &amp; quits</a:t>
            </a:r>
          </a:p>
          <a:p>
            <a:endParaRPr lang="en-US" dirty="0"/>
          </a:p>
          <a:p>
            <a:r>
              <a:rPr lang="en-US" dirty="0"/>
              <a:t>Wage growth picking up</a:t>
            </a:r>
          </a:p>
        </p:txBody>
      </p:sp>
    </p:spTree>
    <p:extLst>
      <p:ext uri="{BB962C8B-B14F-4D97-AF65-F5344CB8AC3E}">
        <p14:creationId xmlns:p14="http://schemas.microsoft.com/office/powerpoint/2010/main" val="165704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4055" y="5903893"/>
            <a:ext cx="6504729" cy="954107"/>
          </a:xfrm>
          <a:prstGeom prst="rect">
            <a:avLst/>
          </a:prstGeom>
          <a:noFill/>
        </p:spPr>
        <p:txBody>
          <a:bodyPr wrap="none" rtlCol="0">
            <a:spAutoFit/>
          </a:bodyPr>
          <a:lstStyle/>
          <a:p>
            <a:r>
              <a:rPr lang="en-US" sz="2800" dirty="0"/>
              <a:t>The labor market is starting to get tighter – </a:t>
            </a:r>
          </a:p>
          <a:p>
            <a:r>
              <a:rPr lang="en-US" sz="2800" dirty="0"/>
              <a:t>Job openings well above Quits and Layoffs</a:t>
            </a:r>
          </a:p>
        </p:txBody>
      </p:sp>
      <p:pic>
        <p:nvPicPr>
          <p:cNvPr id="4" name="Picture 3">
            <a:extLst>
              <a:ext uri="{FF2B5EF4-FFF2-40B4-BE49-F238E27FC236}">
                <a16:creationId xmlns:a16="http://schemas.microsoft.com/office/drawing/2014/main" id="{246E41FB-CFBA-4DFA-86EF-B0A348F2F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233" y="222683"/>
            <a:ext cx="8631534" cy="5604397"/>
          </a:xfrm>
          <a:prstGeom prst="rect">
            <a:avLst/>
          </a:prstGeom>
        </p:spPr>
      </p:pic>
    </p:spTree>
    <p:extLst>
      <p:ext uri="{BB962C8B-B14F-4D97-AF65-F5344CB8AC3E}">
        <p14:creationId xmlns:p14="http://schemas.microsoft.com/office/powerpoint/2010/main" val="167377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05850" cy="6286500"/>
          <a:chOff x="381000" y="95250"/>
          <a:chExt cx="8705850" cy="6286500"/>
        </a:xfrm>
      </p:grpSpPr>
      <p:sp>
        <p:nvSpPr>
          <p:cNvPr id="2" name="TextBox 1"/>
          <p:cNvSpPr txBox="1"/>
          <p:nvPr/>
        </p:nvSpPr>
        <p:spPr>
          <a:xfrm>
            <a:off x="1905000" y="95251"/>
            <a:ext cx="7620000" cy="461665"/>
          </a:xfrm>
          <a:prstGeom prst="rect">
            <a:avLst/>
          </a:prstGeom>
        </p:spPr>
        <p:txBody>
          <a:bodyPr lIns="91440" tIns="45720" rIns="91440" bIns="45720" rtlCol="0">
            <a:spAutoFit/>
          </a:bodyPr>
          <a:lstStyle/>
          <a:p>
            <a:pPr algn="ctr" fontAlgn="base"/>
            <a:r>
              <a:rPr sz="2400">
                <a:solidFill>
                  <a:srgbClr val="333333"/>
                </a:solidFill>
                <a:latin typeface="Calibri"/>
              </a:rPr>
              <a:t> </a:t>
            </a:r>
          </a:p>
        </p:txBody>
      </p:sp>
      <p:sp>
        <p:nvSpPr>
          <p:cNvPr id="4" name="TextBox 3"/>
          <p:cNvSpPr txBox="1"/>
          <p:nvPr/>
        </p:nvSpPr>
        <p:spPr>
          <a:xfrm>
            <a:off x="1462726" y="5903893"/>
            <a:ext cx="9534983" cy="954107"/>
          </a:xfrm>
          <a:prstGeom prst="rect">
            <a:avLst/>
          </a:prstGeom>
          <a:noFill/>
        </p:spPr>
        <p:txBody>
          <a:bodyPr wrap="none" rtlCol="0">
            <a:spAutoFit/>
          </a:bodyPr>
          <a:lstStyle/>
          <a:p>
            <a:pPr algn="ctr"/>
            <a:r>
              <a:rPr lang="en-US" sz="2800" dirty="0"/>
              <a:t>U6 (Including discouraged and part time workers) </a:t>
            </a:r>
          </a:p>
          <a:p>
            <a:pPr algn="ctr"/>
            <a:r>
              <a:rPr lang="en-US" sz="2800" dirty="0"/>
              <a:t>Has been in a more or less normal range for a while; now – 7.6%</a:t>
            </a:r>
          </a:p>
        </p:txBody>
      </p:sp>
      <p:pic>
        <p:nvPicPr>
          <p:cNvPr id="5" name="FRED Graph Chart" descr="FRED Graph">
            <a:hlinkClick r:id="rId3" tooltip="View this chart in your browser. "/>
          </p:cNvPr>
          <p:cNvPicPr>
            <a:picLocks noChangeAspect="1"/>
          </p:cNvPicPr>
          <p:nvPr/>
        </p:nvPicPr>
        <p:blipFill>
          <a:blip r:embed="rId4"/>
          <a:stretch>
            <a:fillRect/>
          </a:stretch>
        </p:blipFill>
        <p:spPr>
          <a:xfrm>
            <a:off x="1760034" y="326083"/>
            <a:ext cx="8191500" cy="5524500"/>
          </a:xfrm>
          <a:prstGeom prst="rect">
            <a:avLst/>
          </a:prstGeom>
        </p:spPr>
      </p:pic>
    </p:spTree>
    <p:extLst>
      <p:ext uri="{BB962C8B-B14F-4D97-AF65-F5344CB8AC3E}">
        <p14:creationId xmlns:p14="http://schemas.microsoft.com/office/powerpoint/2010/main" val="426991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810" y="489579"/>
            <a:ext cx="7858379" cy="5354629"/>
          </a:xfrm>
          <a:prstGeom prst="rect">
            <a:avLst/>
          </a:prstGeom>
        </p:spPr>
      </p:pic>
      <p:sp>
        <p:nvSpPr>
          <p:cNvPr id="3" name="TextBox 2">
            <a:extLst>
              <a:ext uri="{FF2B5EF4-FFF2-40B4-BE49-F238E27FC236}">
                <a16:creationId xmlns:a16="http://schemas.microsoft.com/office/drawing/2014/main" id="{E8F10C2D-D275-4FB2-8022-2BA413F743C4}"/>
              </a:ext>
            </a:extLst>
          </p:cNvPr>
          <p:cNvSpPr txBox="1"/>
          <p:nvPr/>
        </p:nvSpPr>
        <p:spPr>
          <a:xfrm>
            <a:off x="1470694" y="5983700"/>
            <a:ext cx="9250609" cy="769441"/>
          </a:xfrm>
          <a:prstGeom prst="rect">
            <a:avLst/>
          </a:prstGeom>
          <a:noFill/>
        </p:spPr>
        <p:txBody>
          <a:bodyPr wrap="none" rtlCol="0">
            <a:spAutoFit/>
          </a:bodyPr>
          <a:lstStyle/>
          <a:p>
            <a:pPr algn="ctr"/>
            <a:r>
              <a:rPr lang="en-US" sz="2400" dirty="0"/>
              <a:t>Participation Rate has levelled off but </a:t>
            </a:r>
            <a:r>
              <a:rPr lang="en-US" sz="2400" dirty="0" err="1"/>
              <a:t>Emratio</a:t>
            </a:r>
            <a:r>
              <a:rPr lang="en-US" sz="2400" dirty="0"/>
              <a:t> continues to rise gradually</a:t>
            </a:r>
          </a:p>
          <a:p>
            <a:pPr algn="ctr"/>
            <a:r>
              <a:rPr lang="en-US" sz="2000" dirty="0"/>
              <a:t>(Yes!  Workers CAN be enticed back into market if wages are high enough)</a:t>
            </a:r>
          </a:p>
        </p:txBody>
      </p:sp>
    </p:spTree>
    <p:extLst>
      <p:ext uri="{BB962C8B-B14F-4D97-AF65-F5344CB8AC3E}">
        <p14:creationId xmlns:p14="http://schemas.microsoft.com/office/powerpoint/2010/main" val="306619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333" y="6172267"/>
            <a:ext cx="11515333" cy="461665"/>
          </a:xfrm>
          <a:prstGeom prst="rect">
            <a:avLst/>
          </a:prstGeom>
          <a:noFill/>
        </p:spPr>
        <p:txBody>
          <a:bodyPr wrap="none" rtlCol="0">
            <a:spAutoFit/>
          </a:bodyPr>
          <a:lstStyle/>
          <a:p>
            <a:pPr algn="ctr"/>
            <a:r>
              <a:rPr lang="en-US" sz="2400" dirty="0"/>
              <a:t>It is Showing in Wage Inflation Too:  Not necessarily a bad thing, depending who you are…..</a:t>
            </a:r>
          </a:p>
        </p:txBody>
      </p:sp>
      <p:pic>
        <p:nvPicPr>
          <p:cNvPr id="4" name="Picture 3"/>
          <p:cNvPicPr>
            <a:picLocks noChangeAspect="1"/>
          </p:cNvPicPr>
          <p:nvPr/>
        </p:nvPicPr>
        <p:blipFill>
          <a:blip r:embed="rId2"/>
          <a:stretch>
            <a:fillRect/>
          </a:stretch>
        </p:blipFill>
        <p:spPr>
          <a:xfrm>
            <a:off x="1629935" y="221354"/>
            <a:ext cx="8932127" cy="5950913"/>
          </a:xfrm>
          <a:prstGeom prst="rect">
            <a:avLst/>
          </a:prstGeom>
        </p:spPr>
      </p:pic>
    </p:spTree>
    <p:extLst>
      <p:ext uri="{BB962C8B-B14F-4D97-AF65-F5344CB8AC3E}">
        <p14:creationId xmlns:p14="http://schemas.microsoft.com/office/powerpoint/2010/main" val="319276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Housing Market</a:t>
            </a:r>
          </a:p>
        </p:txBody>
      </p:sp>
      <p:sp>
        <p:nvSpPr>
          <p:cNvPr id="3" name="Content Placeholder 2"/>
          <p:cNvSpPr>
            <a:spLocks noGrp="1"/>
          </p:cNvSpPr>
          <p:nvPr>
            <p:ph idx="1"/>
          </p:nvPr>
        </p:nvSpPr>
        <p:spPr/>
        <p:txBody>
          <a:bodyPr>
            <a:normAutofit lnSpcReduction="10000"/>
          </a:bodyPr>
          <a:lstStyle/>
          <a:p>
            <a:r>
              <a:rPr lang="en-US" dirty="0"/>
              <a:t>Backlog of foreclosed houses now gone </a:t>
            </a:r>
          </a:p>
          <a:p>
            <a:endParaRPr lang="en-US" dirty="0"/>
          </a:p>
          <a:p>
            <a:r>
              <a:rPr lang="en-US" dirty="0"/>
              <a:t>Nominal house prices clearly above previous peak</a:t>
            </a:r>
          </a:p>
          <a:p>
            <a:endParaRPr lang="en-US" dirty="0"/>
          </a:p>
          <a:p>
            <a:r>
              <a:rPr lang="en-US" dirty="0"/>
              <a:t>Real house prices getting to levels that suggest a peak soon</a:t>
            </a:r>
          </a:p>
          <a:p>
            <a:endParaRPr lang="en-US" dirty="0"/>
          </a:p>
          <a:p>
            <a:r>
              <a:rPr lang="en-US" dirty="0"/>
              <a:t>Price/Rent ratio also a little high</a:t>
            </a:r>
          </a:p>
          <a:p>
            <a:endParaRPr lang="en-US" dirty="0"/>
          </a:p>
          <a:p>
            <a:r>
              <a:rPr lang="en-US" dirty="0"/>
              <a:t>New Home Sales starting to respond to higher interest rates</a:t>
            </a:r>
          </a:p>
          <a:p>
            <a:endParaRPr lang="en-US" dirty="0"/>
          </a:p>
        </p:txBody>
      </p:sp>
    </p:spTree>
    <p:extLst>
      <p:ext uri="{BB962C8B-B14F-4D97-AF65-F5344CB8AC3E}">
        <p14:creationId xmlns:p14="http://schemas.microsoft.com/office/powerpoint/2010/main" val="354171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Grading My Predictions from Last Year</a:t>
            </a:r>
          </a:p>
        </p:txBody>
      </p:sp>
      <p:sp>
        <p:nvSpPr>
          <p:cNvPr id="3" name="Content Placeholder 2"/>
          <p:cNvSpPr>
            <a:spLocks noGrp="1"/>
          </p:cNvSpPr>
          <p:nvPr>
            <p:ph idx="1"/>
          </p:nvPr>
        </p:nvSpPr>
        <p:spPr/>
        <p:txBody>
          <a:bodyPr>
            <a:normAutofit/>
          </a:bodyPr>
          <a:lstStyle/>
          <a:p>
            <a:r>
              <a:rPr lang="en-US" dirty="0"/>
              <a:t>Most economists are taught to avoid naming both a number and a date</a:t>
            </a:r>
          </a:p>
          <a:p>
            <a:endParaRPr lang="en-US" dirty="0"/>
          </a:p>
          <a:p>
            <a:r>
              <a:rPr lang="en-US" dirty="0"/>
              <a:t>I do it anyway every year and post the results on my website (currently rendered inaccessible to me by the internet powers-that-be)</a:t>
            </a:r>
          </a:p>
          <a:p>
            <a:endParaRPr lang="en-US" dirty="0"/>
          </a:p>
          <a:p>
            <a:r>
              <a:rPr lang="en-US" dirty="0"/>
              <a:t>How did I do last time?</a:t>
            </a:r>
          </a:p>
          <a:p>
            <a:endParaRPr lang="en-US" dirty="0"/>
          </a:p>
        </p:txBody>
      </p:sp>
    </p:spTree>
    <p:extLst>
      <p:ext uri="{BB962C8B-B14F-4D97-AF65-F5344CB8AC3E}">
        <p14:creationId xmlns:p14="http://schemas.microsoft.com/office/powerpoint/2010/main" val="396604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CB8730-D866-4364-BC1A-72C21F68A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12" y="193813"/>
            <a:ext cx="10544175" cy="5715000"/>
          </a:xfrm>
          <a:prstGeom prst="rect">
            <a:avLst/>
          </a:prstGeom>
        </p:spPr>
      </p:pic>
      <p:sp>
        <p:nvSpPr>
          <p:cNvPr id="4" name="TextBox 3">
            <a:extLst>
              <a:ext uri="{FF2B5EF4-FFF2-40B4-BE49-F238E27FC236}">
                <a16:creationId xmlns:a16="http://schemas.microsoft.com/office/drawing/2014/main" id="{D2035861-A2F1-40E8-8A0B-FAD3B3664223}"/>
              </a:ext>
            </a:extLst>
          </p:cNvPr>
          <p:cNvSpPr txBox="1"/>
          <p:nvPr/>
        </p:nvSpPr>
        <p:spPr>
          <a:xfrm>
            <a:off x="2184864" y="6122504"/>
            <a:ext cx="7822270" cy="584775"/>
          </a:xfrm>
          <a:prstGeom prst="rect">
            <a:avLst/>
          </a:prstGeom>
          <a:noFill/>
        </p:spPr>
        <p:txBody>
          <a:bodyPr wrap="none" rtlCol="0">
            <a:spAutoFit/>
          </a:bodyPr>
          <a:lstStyle/>
          <a:p>
            <a:r>
              <a:rPr lang="en-US" sz="2400" dirty="0"/>
              <a:t>Foreclosures and Short Sales No Longer a Drag on the Market</a:t>
            </a:r>
          </a:p>
          <a:p>
            <a:pPr algn="ctr"/>
            <a:r>
              <a:rPr lang="en-US" sz="800" dirty="0"/>
              <a:t>From Mortgage Monitor</a:t>
            </a:r>
          </a:p>
        </p:txBody>
      </p:sp>
    </p:spTree>
    <p:extLst>
      <p:ext uri="{BB962C8B-B14F-4D97-AF65-F5344CB8AC3E}">
        <p14:creationId xmlns:p14="http://schemas.microsoft.com/office/powerpoint/2010/main" val="353958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9B0BD8-02A0-41FE-AA48-4B0D7096F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531" y="0"/>
            <a:ext cx="9604937" cy="6858000"/>
          </a:xfrm>
          <a:prstGeom prst="rect">
            <a:avLst/>
          </a:prstGeom>
        </p:spPr>
      </p:pic>
    </p:spTree>
    <p:extLst>
      <p:ext uri="{BB962C8B-B14F-4D97-AF65-F5344CB8AC3E}">
        <p14:creationId xmlns:p14="http://schemas.microsoft.com/office/powerpoint/2010/main" val="316502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AA648B-5A66-4D32-BE7E-2ECFA6BF9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409" y="0"/>
            <a:ext cx="9477182" cy="6858000"/>
          </a:xfrm>
          <a:prstGeom prst="rect">
            <a:avLst/>
          </a:prstGeom>
        </p:spPr>
      </p:pic>
    </p:spTree>
    <p:extLst>
      <p:ext uri="{BB962C8B-B14F-4D97-AF65-F5344CB8AC3E}">
        <p14:creationId xmlns:p14="http://schemas.microsoft.com/office/powerpoint/2010/main" val="406104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61912"/>
            <a:ext cx="9944100" cy="6734175"/>
          </a:xfrm>
          <a:prstGeom prst="rect">
            <a:avLst/>
          </a:prstGeom>
        </p:spPr>
      </p:pic>
    </p:spTree>
    <p:extLst>
      <p:ext uri="{BB962C8B-B14F-4D97-AF65-F5344CB8AC3E}">
        <p14:creationId xmlns:p14="http://schemas.microsoft.com/office/powerpoint/2010/main" val="3787536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834" y="459891"/>
            <a:ext cx="8374132" cy="5458877"/>
          </a:xfrm>
          <a:prstGeom prst="rect">
            <a:avLst/>
          </a:prstGeom>
        </p:spPr>
      </p:pic>
      <p:sp>
        <p:nvSpPr>
          <p:cNvPr id="3" name="TextBox 2">
            <a:extLst>
              <a:ext uri="{FF2B5EF4-FFF2-40B4-BE49-F238E27FC236}">
                <a16:creationId xmlns:a16="http://schemas.microsoft.com/office/drawing/2014/main" id="{1A83A23F-2338-4C3C-98CF-86C01F336EBF}"/>
              </a:ext>
            </a:extLst>
          </p:cNvPr>
          <p:cNvSpPr txBox="1"/>
          <p:nvPr/>
        </p:nvSpPr>
        <p:spPr>
          <a:xfrm>
            <a:off x="3429725" y="6142383"/>
            <a:ext cx="5332550" cy="369332"/>
          </a:xfrm>
          <a:prstGeom prst="rect">
            <a:avLst/>
          </a:prstGeom>
          <a:noFill/>
        </p:spPr>
        <p:txBody>
          <a:bodyPr wrap="none" rtlCol="0">
            <a:spAutoFit/>
          </a:bodyPr>
          <a:lstStyle/>
          <a:p>
            <a:r>
              <a:rPr lang="en-US" dirty="0"/>
              <a:t>Beginning to see signs of a peak in residential housing?</a:t>
            </a:r>
          </a:p>
        </p:txBody>
      </p:sp>
    </p:spTree>
    <p:extLst>
      <p:ext uri="{BB962C8B-B14F-4D97-AF65-F5344CB8AC3E}">
        <p14:creationId xmlns:p14="http://schemas.microsoft.com/office/powerpoint/2010/main" val="244214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Policy Stance – Monetary Policy</a:t>
            </a:r>
          </a:p>
        </p:txBody>
      </p:sp>
      <p:sp>
        <p:nvSpPr>
          <p:cNvPr id="3" name="Content Placeholder 2"/>
          <p:cNvSpPr>
            <a:spLocks noGrp="1"/>
          </p:cNvSpPr>
          <p:nvPr>
            <p:ph idx="1"/>
          </p:nvPr>
        </p:nvSpPr>
        <p:spPr/>
        <p:txBody>
          <a:bodyPr>
            <a:normAutofit fontScale="62500" lnSpcReduction="20000"/>
          </a:bodyPr>
          <a:lstStyle/>
          <a:p>
            <a:r>
              <a:rPr lang="en-US" sz="3400" dirty="0"/>
              <a:t>Fed has raised interest rates another quarter point four times in 2018</a:t>
            </a:r>
          </a:p>
          <a:p>
            <a:endParaRPr lang="en-US" dirty="0"/>
          </a:p>
          <a:p>
            <a:r>
              <a:rPr lang="en-US" sz="3600" dirty="0"/>
              <a:t>Their favorite inflation measure is now above 2% target</a:t>
            </a:r>
          </a:p>
          <a:p>
            <a:endParaRPr lang="en-US" sz="3600" dirty="0"/>
          </a:p>
          <a:p>
            <a:r>
              <a:rPr lang="en-US" sz="3600" dirty="0"/>
              <a:t>Wage growth above 3%</a:t>
            </a:r>
          </a:p>
          <a:p>
            <a:endParaRPr lang="en-US" dirty="0"/>
          </a:p>
          <a:p>
            <a:r>
              <a:rPr lang="en-US" sz="3600" dirty="0"/>
              <a:t>Unemployment figures now </a:t>
            </a:r>
            <a:r>
              <a:rPr lang="en-US" sz="3600" u="sng" dirty="0"/>
              <a:t>very</a:t>
            </a:r>
            <a:r>
              <a:rPr lang="en-US" sz="3600" dirty="0"/>
              <a:t> low</a:t>
            </a:r>
          </a:p>
          <a:p>
            <a:endParaRPr lang="en-US" dirty="0"/>
          </a:p>
          <a:p>
            <a:r>
              <a:rPr lang="en-US" sz="3600" dirty="0"/>
              <a:t>A continued rising trend in interest rates will keep the dollar from falling too far against other major currencies</a:t>
            </a:r>
          </a:p>
          <a:p>
            <a:endParaRPr lang="en-US" dirty="0"/>
          </a:p>
          <a:p>
            <a:r>
              <a:rPr lang="en-US" sz="3600" dirty="0"/>
              <a:t>This will help keep inflation down</a:t>
            </a:r>
          </a:p>
          <a:p>
            <a:pPr lvl="1"/>
            <a:r>
              <a:rPr lang="en-US" dirty="0"/>
              <a:t>Commodity prices too</a:t>
            </a:r>
          </a:p>
        </p:txBody>
      </p:sp>
    </p:spTree>
    <p:extLst>
      <p:ext uri="{BB962C8B-B14F-4D97-AF65-F5344CB8AC3E}">
        <p14:creationId xmlns:p14="http://schemas.microsoft.com/office/powerpoint/2010/main" val="3514242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Fed Statement </a:t>
            </a:r>
            <a:r>
              <a:rPr lang="en-US"/>
              <a:t>of </a:t>
            </a:r>
            <a:r>
              <a:rPr lang="en-US" smtClean="0"/>
              <a:t>December 2018</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“Information received since the Federal Open Market Committee met in November indicates that the labor market has continued to strengthen and that economic activity has been rising at a strong rate. Job gains have been strong, on average, in recent months, and the unemployment rate has remained low. Household spending has continued to grow strongly, while growth of business fixed investment has moderated from its rapid pace earlier in the year. On a 12-month basis, both overall inflation and inflation for items other than food and energy remain near 2 percent. Indicators of longer-term inflation expectations are little changed, on balance..”</a:t>
            </a:r>
          </a:p>
          <a:p>
            <a:endParaRPr lang="en-US" dirty="0"/>
          </a:p>
          <a:p>
            <a:r>
              <a:rPr lang="en-US" dirty="0"/>
              <a:t>Stock market has been volatile since then and Chinese growth below trend</a:t>
            </a:r>
          </a:p>
          <a:p>
            <a:endParaRPr lang="en-US" dirty="0"/>
          </a:p>
          <a:p>
            <a:r>
              <a:rPr lang="en-US" dirty="0"/>
              <a:t>Very strong employment report since then</a:t>
            </a:r>
          </a:p>
          <a:p>
            <a:endParaRPr lang="en-US" dirty="0"/>
          </a:p>
          <a:p>
            <a:r>
              <a:rPr lang="en-US" dirty="0"/>
              <a:t>More increases in the future – ¼% at a time unless the downturn becomes pronounced</a:t>
            </a:r>
            <a:br>
              <a:rPr lang="en-US" dirty="0"/>
            </a:br>
            <a:endParaRPr lang="en-US" dirty="0"/>
          </a:p>
        </p:txBody>
      </p:sp>
    </p:spTree>
    <p:extLst>
      <p:ext uri="{BB962C8B-B14F-4D97-AF65-F5344CB8AC3E}">
        <p14:creationId xmlns:p14="http://schemas.microsoft.com/office/powerpoint/2010/main" val="3359448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873" y="5954751"/>
            <a:ext cx="11752705" cy="523220"/>
          </a:xfrm>
          <a:prstGeom prst="rect">
            <a:avLst/>
          </a:prstGeom>
          <a:noFill/>
        </p:spPr>
        <p:txBody>
          <a:bodyPr wrap="none" rtlCol="0">
            <a:spAutoFit/>
          </a:bodyPr>
          <a:lstStyle/>
          <a:p>
            <a:r>
              <a:rPr lang="en-US" sz="2800" dirty="0"/>
              <a:t>A</a:t>
            </a:r>
            <a:r>
              <a:rPr lang="en-US" dirty="0"/>
              <a:t> </a:t>
            </a:r>
            <a:r>
              <a:rPr lang="en-US" sz="2800" dirty="0"/>
              <a:t>Worrying Sign – If the Yield Curve Flattening Turns into an Inversion, Look Out!</a:t>
            </a:r>
          </a:p>
        </p:txBody>
      </p:sp>
      <p:pic>
        <p:nvPicPr>
          <p:cNvPr id="3" name="FRED Graph Chart" descr="FRED Graph">
            <a:hlinkClick r:id="rId2" tooltip="View this chart in your browser. "/>
          </p:cNvPr>
          <p:cNvPicPr>
            <a:picLocks noChangeAspect="1"/>
          </p:cNvPicPr>
          <p:nvPr/>
        </p:nvPicPr>
        <p:blipFill>
          <a:blip r:embed="rId3"/>
          <a:stretch>
            <a:fillRect/>
          </a:stretch>
        </p:blipFill>
        <p:spPr>
          <a:xfrm>
            <a:off x="1424102" y="116580"/>
            <a:ext cx="8656599" cy="5838171"/>
          </a:xfrm>
          <a:prstGeom prst="rect">
            <a:avLst/>
          </a:prstGeom>
        </p:spPr>
      </p:pic>
    </p:spTree>
    <p:extLst>
      <p:ext uri="{BB962C8B-B14F-4D97-AF65-F5344CB8AC3E}">
        <p14:creationId xmlns:p14="http://schemas.microsoft.com/office/powerpoint/2010/main" val="7512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1307" y="5999356"/>
            <a:ext cx="10175799" cy="523220"/>
          </a:xfrm>
          <a:prstGeom prst="rect">
            <a:avLst/>
          </a:prstGeom>
          <a:noFill/>
        </p:spPr>
        <p:txBody>
          <a:bodyPr wrap="none" rtlCol="0">
            <a:spAutoFit/>
          </a:bodyPr>
          <a:lstStyle/>
          <a:p>
            <a:r>
              <a:rPr lang="en-US" sz="2800" dirty="0"/>
              <a:t>The 5 year – Fed Funds Inversion is Less Predictive but Also Worrying</a:t>
            </a:r>
          </a:p>
        </p:txBody>
      </p:sp>
      <p:pic>
        <p:nvPicPr>
          <p:cNvPr id="3" name="FRED Graph Chart" descr="FRED Graph">
            <a:hlinkClick r:id="rId2" tooltip="View this chart in your browser. "/>
          </p:cNvPr>
          <p:cNvPicPr>
            <a:picLocks noChangeAspect="1"/>
          </p:cNvPicPr>
          <p:nvPr/>
        </p:nvPicPr>
        <p:blipFill>
          <a:blip r:embed="rId3"/>
          <a:stretch>
            <a:fillRect/>
          </a:stretch>
        </p:blipFill>
        <p:spPr>
          <a:xfrm>
            <a:off x="1973456" y="474856"/>
            <a:ext cx="8191500" cy="5524500"/>
          </a:xfrm>
          <a:prstGeom prst="rect">
            <a:avLst/>
          </a:prstGeom>
        </p:spPr>
      </p:pic>
    </p:spTree>
    <p:extLst>
      <p:ext uri="{BB962C8B-B14F-4D97-AF65-F5344CB8AC3E}">
        <p14:creationId xmlns:p14="http://schemas.microsoft.com/office/powerpoint/2010/main" val="4194274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Policy Stance:  Fiscal Policy</a:t>
            </a:r>
          </a:p>
        </p:txBody>
      </p:sp>
      <p:sp>
        <p:nvSpPr>
          <p:cNvPr id="3" name="Content Placeholder 2"/>
          <p:cNvSpPr>
            <a:spLocks noGrp="1"/>
          </p:cNvSpPr>
          <p:nvPr>
            <p:ph idx="1"/>
          </p:nvPr>
        </p:nvSpPr>
        <p:spPr/>
        <p:txBody>
          <a:bodyPr>
            <a:normAutofit/>
          </a:bodyPr>
          <a:lstStyle/>
          <a:p>
            <a:endParaRPr lang="en-US" dirty="0"/>
          </a:p>
          <a:p>
            <a:r>
              <a:rPr lang="en-US" dirty="0"/>
              <a:t>Huge $1.5 trillion (over 10 years) tax cut passed: 3 main effects</a:t>
            </a:r>
          </a:p>
          <a:p>
            <a:endParaRPr lang="en-US" dirty="0"/>
          </a:p>
          <a:p>
            <a:pPr lvl="1"/>
            <a:r>
              <a:rPr lang="en-US" dirty="0"/>
              <a:t>Deficit widening again</a:t>
            </a:r>
          </a:p>
          <a:p>
            <a:pPr lvl="1"/>
            <a:endParaRPr lang="en-US" dirty="0"/>
          </a:p>
          <a:p>
            <a:pPr lvl="1"/>
            <a:r>
              <a:rPr lang="en-US" dirty="0"/>
              <a:t>Interest rates higher than they would have been (with consequent effects on housing market)</a:t>
            </a:r>
          </a:p>
          <a:p>
            <a:pPr lvl="1"/>
            <a:endParaRPr lang="en-US" dirty="0"/>
          </a:p>
          <a:p>
            <a:pPr lvl="1"/>
            <a:r>
              <a:rPr lang="en-US" dirty="0"/>
              <a:t>Stimulus while economy is in an upswing?  My Econ 101 students would fail the test if they recommended that</a:t>
            </a:r>
          </a:p>
          <a:p>
            <a:endParaRPr lang="en-US" dirty="0"/>
          </a:p>
          <a:p>
            <a:pPr lvl="1"/>
            <a:endParaRPr lang="en-US" dirty="0"/>
          </a:p>
        </p:txBody>
      </p:sp>
    </p:spTree>
    <p:extLst>
      <p:ext uri="{BB962C8B-B14F-4D97-AF65-F5344CB8AC3E}">
        <p14:creationId xmlns:p14="http://schemas.microsoft.com/office/powerpoint/2010/main" val="9814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GDP</a:t>
            </a:r>
          </a:p>
        </p:txBody>
      </p:sp>
      <p:sp>
        <p:nvSpPr>
          <p:cNvPr id="4" name="TextBox 3"/>
          <p:cNvSpPr txBox="1"/>
          <p:nvPr/>
        </p:nvSpPr>
        <p:spPr>
          <a:xfrm>
            <a:off x="1080535" y="6020059"/>
            <a:ext cx="9832948" cy="461665"/>
          </a:xfrm>
          <a:prstGeom prst="rect">
            <a:avLst/>
          </a:prstGeom>
          <a:noFill/>
        </p:spPr>
        <p:txBody>
          <a:bodyPr wrap="none" rtlCol="0">
            <a:spAutoFit/>
          </a:bodyPr>
          <a:lstStyle/>
          <a:p>
            <a:r>
              <a:rPr lang="en-US" sz="2400" dirty="0"/>
              <a:t>Prediction was “around 2-2.5%” – Q1 and Q4 close to that but Q2 &amp; Q3 higher</a:t>
            </a:r>
          </a:p>
        </p:txBody>
      </p:sp>
      <p:pic>
        <p:nvPicPr>
          <p:cNvPr id="8" name="Content Placeholder 7">
            <a:extLst>
              <a:ext uri="{FF2B5EF4-FFF2-40B4-BE49-F238E27FC236}">
                <a16:creationId xmlns:a16="http://schemas.microsoft.com/office/drawing/2014/main" id="{95A1C0D2-225E-4C29-871D-67DEDA42A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0783" y="1601236"/>
            <a:ext cx="9190434" cy="4280476"/>
          </a:xfrm>
        </p:spPr>
      </p:pic>
    </p:spTree>
    <p:extLst>
      <p:ext uri="{BB962C8B-B14F-4D97-AF65-F5344CB8AC3E}">
        <p14:creationId xmlns:p14="http://schemas.microsoft.com/office/powerpoint/2010/main" val="731442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Fiscal Policy Going Forward:  Can Trump and Congressional Democrats Play Nice?</a:t>
            </a:r>
          </a:p>
        </p:txBody>
      </p:sp>
      <p:sp>
        <p:nvSpPr>
          <p:cNvPr id="3" name="Content Placeholder 2"/>
          <p:cNvSpPr>
            <a:spLocks noGrp="1"/>
          </p:cNvSpPr>
          <p:nvPr>
            <p:ph idx="1"/>
          </p:nvPr>
        </p:nvSpPr>
        <p:spPr/>
        <p:txBody>
          <a:bodyPr>
            <a:normAutofit fontScale="92500" lnSpcReduction="20000"/>
          </a:bodyPr>
          <a:lstStyle/>
          <a:p>
            <a:r>
              <a:rPr lang="en-US" dirty="0"/>
              <a:t>Fiscal policy now has to be bipartisan</a:t>
            </a:r>
            <a:endParaRPr lang="en-US" u="sng" dirty="0"/>
          </a:p>
          <a:p>
            <a:endParaRPr lang="en-US" dirty="0"/>
          </a:p>
          <a:p>
            <a:r>
              <a:rPr lang="en-US" dirty="0"/>
              <a:t>Failure of bipartisan agreement will mean paralysis and a series of continuing resolutions (at best)</a:t>
            </a:r>
          </a:p>
          <a:p>
            <a:endParaRPr lang="en-US" dirty="0"/>
          </a:p>
          <a:p>
            <a:r>
              <a:rPr lang="en-US" dirty="0"/>
              <a:t>New spending on infrastructure or other public investment?</a:t>
            </a:r>
          </a:p>
          <a:p>
            <a:pPr lvl="1"/>
            <a:endParaRPr lang="en-US" dirty="0"/>
          </a:p>
          <a:p>
            <a:pPr lvl="1"/>
            <a:r>
              <a:rPr lang="en-US" dirty="0"/>
              <a:t>We NEED it</a:t>
            </a:r>
          </a:p>
          <a:p>
            <a:pPr lvl="1"/>
            <a:r>
              <a:rPr lang="en-US" dirty="0"/>
              <a:t>Whether we get it is a political decision</a:t>
            </a:r>
          </a:p>
          <a:p>
            <a:endParaRPr lang="en-US" dirty="0"/>
          </a:p>
          <a:p>
            <a:r>
              <a:rPr lang="en-US" dirty="0"/>
              <a:t>The above is exactly what I said a year ago – Cited by both Trump and Dems as a possible area of agreement</a:t>
            </a:r>
          </a:p>
          <a:p>
            <a:endParaRPr lang="en-US" dirty="0"/>
          </a:p>
          <a:p>
            <a:endParaRPr lang="en-US" dirty="0"/>
          </a:p>
        </p:txBody>
      </p:sp>
    </p:spTree>
    <p:extLst>
      <p:ext uri="{BB962C8B-B14F-4D97-AF65-F5344CB8AC3E}">
        <p14:creationId xmlns:p14="http://schemas.microsoft.com/office/powerpoint/2010/main" val="1789074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2BFCF-CDFF-4A6A-A31E-2C2CF0610E86}"/>
              </a:ext>
            </a:extLst>
          </p:cNvPr>
          <p:cNvPicPr>
            <a:picLocks noChangeAspect="1"/>
          </p:cNvPicPr>
          <p:nvPr/>
        </p:nvPicPr>
        <p:blipFill>
          <a:blip r:embed="rId2"/>
          <a:stretch>
            <a:fillRect/>
          </a:stretch>
        </p:blipFill>
        <p:spPr>
          <a:xfrm>
            <a:off x="1390650" y="200853"/>
            <a:ext cx="9410700" cy="5581650"/>
          </a:xfrm>
          <a:prstGeom prst="rect">
            <a:avLst/>
          </a:prstGeom>
        </p:spPr>
      </p:pic>
      <p:sp>
        <p:nvSpPr>
          <p:cNvPr id="3" name="TextBox 2">
            <a:extLst>
              <a:ext uri="{FF2B5EF4-FFF2-40B4-BE49-F238E27FC236}">
                <a16:creationId xmlns:a16="http://schemas.microsoft.com/office/drawing/2014/main" id="{43E75DD2-3730-4398-AB4F-89ACA9178833}"/>
              </a:ext>
            </a:extLst>
          </p:cNvPr>
          <p:cNvSpPr txBox="1"/>
          <p:nvPr/>
        </p:nvSpPr>
        <p:spPr>
          <a:xfrm>
            <a:off x="3304819" y="6132444"/>
            <a:ext cx="5582362" cy="369332"/>
          </a:xfrm>
          <a:prstGeom prst="rect">
            <a:avLst/>
          </a:prstGeom>
          <a:noFill/>
        </p:spPr>
        <p:txBody>
          <a:bodyPr wrap="none" rtlCol="0">
            <a:spAutoFit/>
          </a:bodyPr>
          <a:lstStyle/>
          <a:p>
            <a:r>
              <a:rPr lang="en-US" dirty="0"/>
              <a:t>The CBO Thinks deficits will increase in the next few years</a:t>
            </a:r>
          </a:p>
        </p:txBody>
      </p:sp>
    </p:spTree>
    <p:extLst>
      <p:ext uri="{BB962C8B-B14F-4D97-AF65-F5344CB8AC3E}">
        <p14:creationId xmlns:p14="http://schemas.microsoft.com/office/powerpoint/2010/main" val="257214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580" y="189571"/>
            <a:ext cx="8568957" cy="5293564"/>
          </a:xfrm>
          <a:prstGeom prst="rect">
            <a:avLst/>
          </a:prstGeom>
        </p:spPr>
      </p:pic>
      <p:sp>
        <p:nvSpPr>
          <p:cNvPr id="3" name="TextBox 2"/>
          <p:cNvSpPr txBox="1"/>
          <p:nvPr/>
        </p:nvSpPr>
        <p:spPr>
          <a:xfrm>
            <a:off x="546410" y="6066263"/>
            <a:ext cx="11006283" cy="523220"/>
          </a:xfrm>
          <a:prstGeom prst="rect">
            <a:avLst/>
          </a:prstGeom>
          <a:noFill/>
        </p:spPr>
        <p:txBody>
          <a:bodyPr wrap="none" rtlCol="0">
            <a:spAutoFit/>
          </a:bodyPr>
          <a:lstStyle/>
          <a:p>
            <a:r>
              <a:rPr lang="en-US" sz="2800" dirty="0"/>
              <a:t>Another Troubling Development:  ISM Manufacturing Index Takes a Plunge</a:t>
            </a:r>
          </a:p>
        </p:txBody>
      </p:sp>
    </p:spTree>
    <p:extLst>
      <p:ext uri="{BB962C8B-B14F-4D97-AF65-F5344CB8AC3E}">
        <p14:creationId xmlns:p14="http://schemas.microsoft.com/office/powerpoint/2010/main" val="227699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the Chaos in Washington continues …….</a:t>
            </a:r>
          </a:p>
        </p:txBody>
      </p:sp>
      <p:sp>
        <p:nvSpPr>
          <p:cNvPr id="3" name="Content Placeholder 2"/>
          <p:cNvSpPr>
            <a:spLocks noGrp="1"/>
          </p:cNvSpPr>
          <p:nvPr>
            <p:ph idx="1"/>
          </p:nvPr>
        </p:nvSpPr>
        <p:spPr/>
        <p:txBody>
          <a:bodyPr>
            <a:normAutofit lnSpcReduction="10000"/>
          </a:bodyPr>
          <a:lstStyle/>
          <a:p>
            <a:r>
              <a:rPr lang="en-US" dirty="0"/>
              <a:t>Are you all as tired as I am?   It never stops!</a:t>
            </a:r>
          </a:p>
          <a:p>
            <a:endParaRPr lang="en-US" dirty="0"/>
          </a:p>
          <a:p>
            <a:r>
              <a:rPr lang="en-US" dirty="0"/>
              <a:t>Investigations plus split control of Congress likely spell policy paralysis</a:t>
            </a:r>
          </a:p>
          <a:p>
            <a:endParaRPr lang="en-US" dirty="0"/>
          </a:p>
          <a:p>
            <a:pPr lvl="1"/>
            <a:r>
              <a:rPr lang="en-US" dirty="0"/>
              <a:t>Democrats want to investigate the White House</a:t>
            </a:r>
          </a:p>
          <a:p>
            <a:pPr lvl="1"/>
            <a:r>
              <a:rPr lang="en-US" dirty="0"/>
              <a:t>Trump doesn’t seem to have a concrete economic policy agenda</a:t>
            </a:r>
          </a:p>
          <a:p>
            <a:pPr lvl="1"/>
            <a:endParaRPr lang="en-US" dirty="0"/>
          </a:p>
          <a:p>
            <a:r>
              <a:rPr lang="en-US" dirty="0"/>
              <a:t>Government shutdown over funding for the border wall</a:t>
            </a:r>
          </a:p>
          <a:p>
            <a:endParaRPr lang="en-US" dirty="0"/>
          </a:p>
          <a:p>
            <a:r>
              <a:rPr lang="en-US" dirty="0"/>
              <a:t>Projection/Prediction?   We are in uncharted territory ……….</a:t>
            </a:r>
          </a:p>
          <a:p>
            <a:endParaRPr lang="en-US" dirty="0"/>
          </a:p>
        </p:txBody>
      </p:sp>
    </p:spTree>
    <p:extLst>
      <p:ext uri="{BB962C8B-B14F-4D97-AF65-F5344CB8AC3E}">
        <p14:creationId xmlns:p14="http://schemas.microsoft.com/office/powerpoint/2010/main" val="30332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6E40-3E6E-4D67-AC48-B19EBE7E618C}"/>
              </a:ext>
            </a:extLst>
          </p:cNvPr>
          <p:cNvSpPr>
            <a:spLocks noGrp="1"/>
          </p:cNvSpPr>
          <p:nvPr>
            <p:ph type="title"/>
          </p:nvPr>
        </p:nvSpPr>
        <p:spPr/>
        <p:txBody>
          <a:bodyPr/>
          <a:lstStyle/>
          <a:p>
            <a:pPr algn="ctr"/>
            <a:r>
              <a:rPr lang="en-US" dirty="0"/>
              <a:t> While Congress May Be Paralyzed, the Economy Still has Significant Inertia</a:t>
            </a:r>
          </a:p>
        </p:txBody>
      </p:sp>
      <p:sp>
        <p:nvSpPr>
          <p:cNvPr id="3" name="Content Placeholder 2">
            <a:extLst>
              <a:ext uri="{FF2B5EF4-FFF2-40B4-BE49-F238E27FC236}">
                <a16:creationId xmlns:a16="http://schemas.microsoft.com/office/drawing/2014/main" id="{97C09CFF-595B-4B89-BD55-1F52A6AAE258}"/>
              </a:ext>
            </a:extLst>
          </p:cNvPr>
          <p:cNvSpPr>
            <a:spLocks noGrp="1"/>
          </p:cNvSpPr>
          <p:nvPr>
            <p:ph idx="1"/>
          </p:nvPr>
        </p:nvSpPr>
        <p:spPr/>
        <p:txBody>
          <a:bodyPr>
            <a:normAutofit fontScale="92500" lnSpcReduction="20000"/>
          </a:bodyPr>
          <a:lstStyle/>
          <a:p>
            <a:endParaRPr lang="en-US" dirty="0"/>
          </a:p>
          <a:p>
            <a:r>
              <a:rPr lang="en-US" dirty="0"/>
              <a:t>Leading Indicators show no signs of an immediate slowdown</a:t>
            </a:r>
          </a:p>
          <a:p>
            <a:endParaRPr lang="en-US" dirty="0"/>
          </a:p>
          <a:p>
            <a:r>
              <a:rPr lang="en-US" dirty="0"/>
              <a:t>Nevertheless, we are likely nearing a peak in the business cycle in the near future (in the next year more than likely, but for sure within 1 ½ )</a:t>
            </a:r>
          </a:p>
          <a:p>
            <a:endParaRPr lang="en-US" dirty="0"/>
          </a:p>
          <a:p>
            <a:r>
              <a:rPr lang="en-US" dirty="0"/>
              <a:t>Unemployment at 3.9% is unlikely to go much lower</a:t>
            </a:r>
          </a:p>
          <a:p>
            <a:endParaRPr lang="en-US" dirty="0"/>
          </a:p>
          <a:p>
            <a:r>
              <a:rPr lang="en-US" dirty="0"/>
              <a:t>Inflation picking up means the Fed will continue to increase rates</a:t>
            </a:r>
          </a:p>
          <a:p>
            <a:endParaRPr lang="en-US" dirty="0"/>
          </a:p>
          <a:p>
            <a:r>
              <a:rPr lang="en-US" dirty="0"/>
              <a:t>This means the housing market is likely to slow down</a:t>
            </a:r>
          </a:p>
        </p:txBody>
      </p:sp>
    </p:spTree>
    <p:extLst>
      <p:ext uri="{BB962C8B-B14F-4D97-AF65-F5344CB8AC3E}">
        <p14:creationId xmlns:p14="http://schemas.microsoft.com/office/powerpoint/2010/main" val="3319507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5957739"/>
            <a:ext cx="9679253" cy="523220"/>
          </a:xfrm>
          <a:prstGeom prst="rect">
            <a:avLst/>
          </a:prstGeom>
          <a:noFill/>
        </p:spPr>
        <p:txBody>
          <a:bodyPr wrap="none" rtlCol="0">
            <a:spAutoFit/>
          </a:bodyPr>
          <a:lstStyle/>
          <a:p>
            <a:r>
              <a:rPr lang="en-US" sz="2800" dirty="0"/>
              <a:t>Most Recent Leading Index from Philadelphia Fed (October 2018)</a:t>
            </a:r>
          </a:p>
        </p:txBody>
      </p:sp>
      <p:pic>
        <p:nvPicPr>
          <p:cNvPr id="3" name="Picture 2"/>
          <p:cNvPicPr>
            <a:picLocks noChangeAspect="1"/>
          </p:cNvPicPr>
          <p:nvPr/>
        </p:nvPicPr>
        <p:blipFill>
          <a:blip r:embed="rId2"/>
          <a:stretch>
            <a:fillRect/>
          </a:stretch>
        </p:blipFill>
        <p:spPr>
          <a:xfrm>
            <a:off x="1976617" y="87665"/>
            <a:ext cx="7971280" cy="5870074"/>
          </a:xfrm>
          <a:prstGeom prst="rect">
            <a:avLst/>
          </a:prstGeom>
        </p:spPr>
      </p:pic>
    </p:spTree>
    <p:extLst>
      <p:ext uri="{BB962C8B-B14F-4D97-AF65-F5344CB8AC3E}">
        <p14:creationId xmlns:p14="http://schemas.microsoft.com/office/powerpoint/2010/main" val="3819080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Predictions</a:t>
            </a:r>
          </a:p>
        </p:txBody>
      </p:sp>
      <p:sp>
        <p:nvSpPr>
          <p:cNvPr id="3" name="Content Placeholder 2"/>
          <p:cNvSpPr>
            <a:spLocks noGrp="1"/>
          </p:cNvSpPr>
          <p:nvPr>
            <p:ph idx="1"/>
          </p:nvPr>
        </p:nvSpPr>
        <p:spPr/>
        <p:txBody>
          <a:bodyPr>
            <a:normAutofit fontScale="92500" lnSpcReduction="10000"/>
          </a:bodyPr>
          <a:lstStyle/>
          <a:p>
            <a:r>
              <a:rPr lang="en-US" dirty="0"/>
              <a:t>GDP growth at around 2 - 2.5% with lower growth possible later in the year; </a:t>
            </a:r>
          </a:p>
          <a:p>
            <a:r>
              <a:rPr lang="en-US" dirty="0"/>
              <a:t>Unemployment – Current rate pretty nearly as low as it will go – If GDP growth levels off we could see the UE rate around 4% by a year from now</a:t>
            </a:r>
          </a:p>
          <a:p>
            <a:r>
              <a:rPr lang="en-US" dirty="0"/>
              <a:t>Inflation – Will remain relatively low but likely to continue above the 2% </a:t>
            </a:r>
          </a:p>
          <a:p>
            <a:r>
              <a:rPr lang="en-US" dirty="0"/>
              <a:t>Interest rates –– Will go up but only a ¼% at a time – 2.75-3 % by year end 2019 unless economy cools off</a:t>
            </a:r>
          </a:p>
          <a:p>
            <a:r>
              <a:rPr lang="en-US" dirty="0"/>
              <a:t>Fiscal Policy?  The big question … I am predicting continued paralysis and short term continuing resolutions at best.  Continued shutdown at worst</a:t>
            </a:r>
          </a:p>
          <a:p>
            <a:r>
              <a:rPr lang="en-US" dirty="0"/>
              <a:t>Exchange Rate:  Higher interest rates mean a continued strong dollar which will help dampen inflation but also commodity prices</a:t>
            </a:r>
          </a:p>
        </p:txBody>
      </p:sp>
    </p:spTree>
    <p:extLst>
      <p:ext uri="{BB962C8B-B14F-4D97-AF65-F5344CB8AC3E}">
        <p14:creationId xmlns:p14="http://schemas.microsoft.com/office/powerpoint/2010/main" val="3004239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Big Unknowns</a:t>
            </a:r>
          </a:p>
        </p:txBody>
      </p:sp>
      <p:sp>
        <p:nvSpPr>
          <p:cNvPr id="3" name="Content Placeholder 2"/>
          <p:cNvSpPr>
            <a:spLocks noGrp="1"/>
          </p:cNvSpPr>
          <p:nvPr>
            <p:ph idx="1"/>
          </p:nvPr>
        </p:nvSpPr>
        <p:spPr/>
        <p:txBody>
          <a:bodyPr>
            <a:normAutofit lnSpcReduction="10000"/>
          </a:bodyPr>
          <a:lstStyle/>
          <a:p>
            <a:endParaRPr lang="en-US" dirty="0"/>
          </a:p>
          <a:p>
            <a:r>
              <a:rPr lang="en-US" dirty="0"/>
              <a:t>Slowdown around the globe?  Signs from China and EU </a:t>
            </a:r>
            <a:r>
              <a:rPr lang="en-US"/>
              <a:t>are worrying</a:t>
            </a:r>
            <a:endParaRPr lang="en-US" dirty="0"/>
          </a:p>
          <a:p>
            <a:endParaRPr lang="en-US" dirty="0"/>
          </a:p>
          <a:p>
            <a:r>
              <a:rPr lang="en-US" dirty="0"/>
              <a:t>A constitutional crisis?</a:t>
            </a:r>
          </a:p>
          <a:p>
            <a:endParaRPr lang="en-US" dirty="0"/>
          </a:p>
          <a:p>
            <a:r>
              <a:rPr lang="en-US" dirty="0"/>
              <a:t>A trade war?</a:t>
            </a:r>
          </a:p>
          <a:p>
            <a:pPr lvl="1"/>
            <a:r>
              <a:rPr lang="en-US" dirty="0"/>
              <a:t>It has already started.  Be glad if you aren’t a soybean farmer!!</a:t>
            </a:r>
          </a:p>
          <a:p>
            <a:endParaRPr lang="en-US" dirty="0"/>
          </a:p>
          <a:p>
            <a:r>
              <a:rPr lang="en-US" dirty="0"/>
              <a:t>A real war?</a:t>
            </a:r>
          </a:p>
        </p:txBody>
      </p:sp>
    </p:spTree>
    <p:extLst>
      <p:ext uri="{BB962C8B-B14F-4D97-AF65-F5344CB8AC3E}">
        <p14:creationId xmlns:p14="http://schemas.microsoft.com/office/powerpoint/2010/main" val="1317047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79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444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4714" y="5941304"/>
            <a:ext cx="7937109" cy="523220"/>
          </a:xfrm>
          <a:prstGeom prst="rect">
            <a:avLst/>
          </a:prstGeom>
          <a:noFill/>
        </p:spPr>
        <p:txBody>
          <a:bodyPr wrap="none" rtlCol="0">
            <a:spAutoFit/>
          </a:bodyPr>
          <a:lstStyle/>
          <a:p>
            <a:r>
              <a:rPr lang="en-US" sz="2800" dirty="0"/>
              <a:t>Unemployment Prediction “3.9%”     Outcome – 3.9%</a:t>
            </a:r>
          </a:p>
        </p:txBody>
      </p:sp>
      <p:pic>
        <p:nvPicPr>
          <p:cNvPr id="5" name="FRED Graph Chart" descr="FRED Graph">
            <a:hlinkClick r:id="rId2" tooltip="View this chart in your browser. "/>
          </p:cNvPr>
          <p:cNvPicPr>
            <a:picLocks noChangeAspect="1"/>
          </p:cNvPicPr>
          <p:nvPr/>
        </p:nvPicPr>
        <p:blipFill>
          <a:blip r:embed="rId3"/>
          <a:stretch>
            <a:fillRect/>
          </a:stretch>
        </p:blipFill>
        <p:spPr>
          <a:xfrm>
            <a:off x="1535379" y="237892"/>
            <a:ext cx="8315778" cy="5608315"/>
          </a:xfrm>
          <a:prstGeom prst="rect">
            <a:avLst/>
          </a:prstGeom>
        </p:spPr>
      </p:pic>
    </p:spTree>
    <p:extLst>
      <p:ext uri="{BB962C8B-B14F-4D97-AF65-F5344CB8AC3E}">
        <p14:creationId xmlns:p14="http://schemas.microsoft.com/office/powerpoint/2010/main" val="2212000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487" y="5844619"/>
            <a:ext cx="10845020" cy="646331"/>
          </a:xfrm>
          <a:prstGeom prst="rect">
            <a:avLst/>
          </a:prstGeom>
          <a:noFill/>
        </p:spPr>
        <p:txBody>
          <a:bodyPr wrap="none" rtlCol="0">
            <a:spAutoFit/>
          </a:bodyPr>
          <a:lstStyle/>
          <a:p>
            <a:r>
              <a:rPr lang="en-US" dirty="0"/>
              <a:t>Looking at the Chicago Fed’s Index of National Economic Activity we can see the sharp drop in the recession of ’09</a:t>
            </a:r>
          </a:p>
          <a:p>
            <a:r>
              <a:rPr lang="en-US" dirty="0"/>
              <a:t>			 but now looking like growth is more or less on trend (12/24/2018 figures)</a:t>
            </a:r>
          </a:p>
        </p:txBody>
      </p:sp>
      <p:pic>
        <p:nvPicPr>
          <p:cNvPr id="2" name="Picture 1"/>
          <p:cNvPicPr>
            <a:picLocks noChangeAspect="1"/>
          </p:cNvPicPr>
          <p:nvPr/>
        </p:nvPicPr>
        <p:blipFill>
          <a:blip r:embed="rId2"/>
          <a:stretch>
            <a:fillRect/>
          </a:stretch>
        </p:blipFill>
        <p:spPr>
          <a:xfrm>
            <a:off x="1719591" y="312234"/>
            <a:ext cx="8784858" cy="5379586"/>
          </a:xfrm>
          <a:prstGeom prst="rect">
            <a:avLst/>
          </a:prstGeom>
        </p:spPr>
      </p:pic>
    </p:spTree>
    <p:extLst>
      <p:ext uri="{BB962C8B-B14F-4D97-AF65-F5344CB8AC3E}">
        <p14:creationId xmlns:p14="http://schemas.microsoft.com/office/powerpoint/2010/main" val="371934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2AB5A0-6414-4380-AE36-987D41BE9906}"/>
              </a:ext>
            </a:extLst>
          </p:cNvPr>
          <p:cNvSpPr txBox="1"/>
          <p:nvPr/>
        </p:nvSpPr>
        <p:spPr>
          <a:xfrm>
            <a:off x="1992344" y="6135329"/>
            <a:ext cx="8714502" cy="923330"/>
          </a:xfrm>
          <a:prstGeom prst="rect">
            <a:avLst/>
          </a:prstGeom>
          <a:noFill/>
        </p:spPr>
        <p:txBody>
          <a:bodyPr wrap="none" rtlCol="0">
            <a:spAutoFit/>
          </a:bodyPr>
          <a:lstStyle/>
          <a:p>
            <a:pPr algn="ctr"/>
            <a:r>
              <a:rPr lang="en-US" dirty="0"/>
              <a:t>Inflation Prediction -  “Will remain low but above the 2% target for the first time in 5 years”</a:t>
            </a:r>
          </a:p>
          <a:p>
            <a:pPr algn="ctr"/>
            <a:r>
              <a:rPr lang="en-US" dirty="0"/>
              <a:t>Outcome – Exactly as predicted</a:t>
            </a:r>
          </a:p>
          <a:p>
            <a:endParaRPr lang="en-US" dirty="0"/>
          </a:p>
        </p:txBody>
      </p:sp>
      <p:pic>
        <p:nvPicPr>
          <p:cNvPr id="2" name="Picture 1"/>
          <p:cNvPicPr>
            <a:picLocks noChangeAspect="1"/>
          </p:cNvPicPr>
          <p:nvPr/>
        </p:nvPicPr>
        <p:blipFill>
          <a:blip r:embed="rId2"/>
          <a:stretch>
            <a:fillRect/>
          </a:stretch>
        </p:blipFill>
        <p:spPr>
          <a:xfrm>
            <a:off x="1574646" y="40830"/>
            <a:ext cx="8974408" cy="6094499"/>
          </a:xfrm>
          <a:prstGeom prst="rect">
            <a:avLst/>
          </a:prstGeom>
        </p:spPr>
      </p:pic>
    </p:spTree>
    <p:extLst>
      <p:ext uri="{BB962C8B-B14F-4D97-AF65-F5344CB8AC3E}">
        <p14:creationId xmlns:p14="http://schemas.microsoft.com/office/powerpoint/2010/main" val="331745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3820" y="6094993"/>
            <a:ext cx="7932493" cy="830997"/>
          </a:xfrm>
          <a:prstGeom prst="rect">
            <a:avLst/>
          </a:prstGeom>
          <a:noFill/>
        </p:spPr>
        <p:txBody>
          <a:bodyPr wrap="none" rtlCol="0">
            <a:spAutoFit/>
          </a:bodyPr>
          <a:lstStyle/>
          <a:p>
            <a:pPr algn="ctr"/>
            <a:r>
              <a:rPr lang="en-US" sz="2400" dirty="0"/>
              <a:t>Interest rate forecast:  “2% by year end 2018”  Now at 2.25%</a:t>
            </a:r>
          </a:p>
          <a:p>
            <a:pPr algn="ctr"/>
            <a:r>
              <a:rPr lang="en-US" sz="2400" dirty="0"/>
              <a:t>This is the eighth increase since tightening started in late 2015</a:t>
            </a:r>
          </a:p>
        </p:txBody>
      </p:sp>
      <p:pic>
        <p:nvPicPr>
          <p:cNvPr id="5" name="Picture 4"/>
          <p:cNvPicPr>
            <a:picLocks noChangeAspect="1"/>
          </p:cNvPicPr>
          <p:nvPr/>
        </p:nvPicPr>
        <p:blipFill>
          <a:blip r:embed="rId2"/>
          <a:stretch>
            <a:fillRect/>
          </a:stretch>
        </p:blipFill>
        <p:spPr>
          <a:xfrm>
            <a:off x="2048432" y="165100"/>
            <a:ext cx="8117881" cy="5929894"/>
          </a:xfrm>
          <a:prstGeom prst="rect">
            <a:avLst/>
          </a:prstGeom>
        </p:spPr>
      </p:pic>
    </p:spTree>
    <p:extLst>
      <p:ext uri="{BB962C8B-B14F-4D97-AF65-F5344CB8AC3E}">
        <p14:creationId xmlns:p14="http://schemas.microsoft.com/office/powerpoint/2010/main" val="93891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My Grade for Last Year’s Prediction Is ……</a:t>
            </a:r>
          </a:p>
        </p:txBody>
      </p:sp>
      <p:sp>
        <p:nvSpPr>
          <p:cNvPr id="3" name="Content Placeholder 2"/>
          <p:cNvSpPr>
            <a:spLocks noGrp="1"/>
          </p:cNvSpPr>
          <p:nvPr>
            <p:ph idx="1"/>
          </p:nvPr>
        </p:nvSpPr>
        <p:spPr/>
        <p:txBody>
          <a:bodyPr>
            <a:normAutofit fontScale="85000" lnSpcReduction="20000"/>
          </a:bodyPr>
          <a:lstStyle/>
          <a:p>
            <a:endParaRPr lang="en-US" dirty="0"/>
          </a:p>
          <a:p>
            <a:r>
              <a:rPr lang="en-US" sz="4400" dirty="0"/>
              <a:t>I get  a </a:t>
            </a:r>
            <a:r>
              <a:rPr lang="en-US" sz="4400" dirty="0" err="1"/>
              <a:t>A</a:t>
            </a:r>
            <a:r>
              <a:rPr lang="en-US" sz="4400" dirty="0"/>
              <a:t>- !!!!!!!!!!!!!!</a:t>
            </a:r>
          </a:p>
          <a:p>
            <a:endParaRPr lang="en-US" sz="4400" dirty="0"/>
          </a:p>
          <a:p>
            <a:r>
              <a:rPr lang="en-US" sz="4400" dirty="0"/>
              <a:t>I was right to count on continued growth but I underestimated just how strong growth would be</a:t>
            </a:r>
          </a:p>
          <a:p>
            <a:endParaRPr lang="en-US" sz="4400" dirty="0"/>
          </a:p>
          <a:p>
            <a:pPr lvl="1"/>
            <a:r>
              <a:rPr lang="en-US" dirty="0"/>
              <a:t>GDP prediction definitely too low</a:t>
            </a:r>
          </a:p>
          <a:p>
            <a:pPr lvl="1"/>
            <a:r>
              <a:rPr lang="en-US" dirty="0"/>
              <a:t>Unemployment prediction spot on</a:t>
            </a:r>
          </a:p>
          <a:p>
            <a:pPr lvl="1"/>
            <a:r>
              <a:rPr lang="en-US" dirty="0"/>
              <a:t>Inflation prediction spot on</a:t>
            </a:r>
          </a:p>
          <a:p>
            <a:pPr lvl="1"/>
            <a:r>
              <a:rPr lang="en-US" dirty="0"/>
              <a:t>Interest rate prediction spot on (may end up a bit low if Fed raises rates again this year)</a:t>
            </a:r>
          </a:p>
        </p:txBody>
      </p:sp>
    </p:spTree>
    <p:extLst>
      <p:ext uri="{BB962C8B-B14F-4D97-AF65-F5344CB8AC3E}">
        <p14:creationId xmlns:p14="http://schemas.microsoft.com/office/powerpoint/2010/main" val="372598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We Are Now:  Business Cycle Indicators</a:t>
            </a:r>
          </a:p>
        </p:txBody>
      </p:sp>
      <p:sp>
        <p:nvSpPr>
          <p:cNvPr id="3" name="Content Placeholder 2"/>
          <p:cNvSpPr>
            <a:spLocks noGrp="1"/>
          </p:cNvSpPr>
          <p:nvPr>
            <p:ph idx="1"/>
          </p:nvPr>
        </p:nvSpPr>
        <p:spPr/>
        <p:txBody>
          <a:bodyPr>
            <a:normAutofit/>
          </a:bodyPr>
          <a:lstStyle/>
          <a:p>
            <a:r>
              <a:rPr lang="en-US" dirty="0"/>
              <a:t>Still expanding  – Now in 8</a:t>
            </a:r>
            <a:r>
              <a:rPr lang="en-US" baseline="30000" dirty="0"/>
              <a:t>th</a:t>
            </a:r>
            <a:r>
              <a:rPr lang="en-US" dirty="0"/>
              <a:t> year</a:t>
            </a:r>
          </a:p>
          <a:p>
            <a:pPr lvl="1"/>
            <a:endParaRPr lang="en-US" dirty="0"/>
          </a:p>
          <a:p>
            <a:pPr lvl="1"/>
            <a:r>
              <a:rPr lang="en-US" dirty="0"/>
              <a:t>Note that there is no “expected length” for a business cycle but we are definitely starting to look for a peak</a:t>
            </a:r>
          </a:p>
          <a:p>
            <a:pPr marL="0" indent="0">
              <a:buNone/>
            </a:pPr>
            <a:endParaRPr lang="en-US" dirty="0"/>
          </a:p>
          <a:p>
            <a:r>
              <a:rPr lang="en-US" dirty="0"/>
              <a:t>3.9% unemployment now – Can’t go a lot lower than that</a:t>
            </a:r>
          </a:p>
          <a:p>
            <a:endParaRPr lang="en-US" dirty="0"/>
          </a:p>
          <a:p>
            <a:r>
              <a:rPr lang="en-US" dirty="0"/>
              <a:t>Housing market more or less “normal” but Fed rate increases starting to cool it off – When it peaks so will the business cycle</a:t>
            </a:r>
          </a:p>
        </p:txBody>
      </p:sp>
    </p:spTree>
    <p:extLst>
      <p:ext uri="{BB962C8B-B14F-4D97-AF65-F5344CB8AC3E}">
        <p14:creationId xmlns:p14="http://schemas.microsoft.com/office/powerpoint/2010/main" val="361550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308" y="5887825"/>
            <a:ext cx="6093143" cy="369332"/>
          </a:xfrm>
          <a:prstGeom prst="rect">
            <a:avLst/>
          </a:prstGeom>
          <a:noFill/>
        </p:spPr>
        <p:txBody>
          <a:bodyPr wrap="none" rtlCol="0">
            <a:spAutoFit/>
          </a:bodyPr>
          <a:lstStyle/>
          <a:p>
            <a:r>
              <a:rPr lang="en-US" dirty="0"/>
              <a:t>Most Recent Philadelphia Fed Coincident Index (for November)</a:t>
            </a:r>
          </a:p>
        </p:txBody>
      </p:sp>
      <p:pic>
        <p:nvPicPr>
          <p:cNvPr id="3" name="Picture 2"/>
          <p:cNvPicPr>
            <a:picLocks noChangeAspect="1"/>
          </p:cNvPicPr>
          <p:nvPr/>
        </p:nvPicPr>
        <p:blipFill>
          <a:blip r:embed="rId2"/>
          <a:stretch>
            <a:fillRect/>
          </a:stretch>
        </p:blipFill>
        <p:spPr>
          <a:xfrm>
            <a:off x="2349324" y="289932"/>
            <a:ext cx="7387737" cy="5486381"/>
          </a:xfrm>
          <a:prstGeom prst="rect">
            <a:avLst/>
          </a:prstGeom>
        </p:spPr>
      </p:pic>
    </p:spTree>
    <p:extLst>
      <p:ext uri="{BB962C8B-B14F-4D97-AF65-F5344CB8AC3E}">
        <p14:creationId xmlns:p14="http://schemas.microsoft.com/office/powerpoint/2010/main" val="420251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3728</TotalTime>
  <Words>1273</Words>
  <Application>Microsoft Office PowerPoint</Application>
  <PresentationFormat>Widescreen</PresentationFormat>
  <Paragraphs>156</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Outlook for 2019</vt:lpstr>
      <vt:lpstr>Grading My Predictions from Last Year</vt:lpstr>
      <vt:lpstr>GDP</vt:lpstr>
      <vt:lpstr>PowerPoint Presentation</vt:lpstr>
      <vt:lpstr>PowerPoint Presentation</vt:lpstr>
      <vt:lpstr>PowerPoint Presentation</vt:lpstr>
      <vt:lpstr>And My Grade for Last Year’s Prediction Is ……</vt:lpstr>
      <vt:lpstr>Where We Are Now:  Business Cycle Indicators</vt:lpstr>
      <vt:lpstr>PowerPoint Presentation</vt:lpstr>
      <vt:lpstr>PowerPoint Presentation</vt:lpstr>
      <vt:lpstr>PowerPoint Presentation</vt:lpstr>
      <vt:lpstr>PowerPoint Presentation</vt:lpstr>
      <vt:lpstr>PowerPoint Presentation</vt:lpstr>
      <vt:lpstr>Labor Market</vt:lpstr>
      <vt:lpstr>PowerPoint Presentation</vt:lpstr>
      <vt:lpstr>PowerPoint Presentation</vt:lpstr>
      <vt:lpstr>PowerPoint Presentation</vt:lpstr>
      <vt:lpstr>PowerPoint Presentation</vt:lpstr>
      <vt:lpstr>Housing Market</vt:lpstr>
      <vt:lpstr>PowerPoint Presentation</vt:lpstr>
      <vt:lpstr>PowerPoint Presentation</vt:lpstr>
      <vt:lpstr>PowerPoint Presentation</vt:lpstr>
      <vt:lpstr>PowerPoint Presentation</vt:lpstr>
      <vt:lpstr>PowerPoint Presentation</vt:lpstr>
      <vt:lpstr>Current Policy Stance – Monetary Policy</vt:lpstr>
      <vt:lpstr>Fed Statement of December 2018</vt:lpstr>
      <vt:lpstr>PowerPoint Presentation</vt:lpstr>
      <vt:lpstr>PowerPoint Presentation</vt:lpstr>
      <vt:lpstr>Current Policy Stance:  Fiscal Policy</vt:lpstr>
      <vt:lpstr>Fiscal Policy Going Forward:  Can Trump and Congressional Democrats Play Nice?</vt:lpstr>
      <vt:lpstr>PowerPoint Presentation</vt:lpstr>
      <vt:lpstr>PowerPoint Presentation</vt:lpstr>
      <vt:lpstr>And the Chaos in Washington continues …….</vt:lpstr>
      <vt:lpstr> While Congress May Be Paralyzed, the Economy Still has Significant Inertia</vt:lpstr>
      <vt:lpstr>PowerPoint Presentation</vt:lpstr>
      <vt:lpstr>Predictions</vt:lpstr>
      <vt:lpstr>The Big Unknowns</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for 2017</dc:title>
  <dc:creator>Steven Charles Kyle</dc:creator>
  <cp:lastModifiedBy>Steven Charles Kyle</cp:lastModifiedBy>
  <cp:revision>226</cp:revision>
  <cp:lastPrinted>2017-01-23T17:33:26Z</cp:lastPrinted>
  <dcterms:created xsi:type="dcterms:W3CDTF">2016-10-25T20:12:12Z</dcterms:created>
  <dcterms:modified xsi:type="dcterms:W3CDTF">2019-04-11T16:06:35Z</dcterms:modified>
</cp:coreProperties>
</file>